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700" r:id="rId3"/>
    <p:sldId id="2649" r:id="rId4"/>
    <p:sldId id="2650" r:id="rId5"/>
    <p:sldId id="2699" r:id="rId6"/>
    <p:sldId id="2702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3"/>
  </p:normalViewPr>
  <p:slideViewPr>
    <p:cSldViewPr snapToGrid="0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1"/>
            <a:ext cx="12311211" cy="692505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75733" y="64960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FC4D7DB-9743-BC46-9843-0860ECA51174}" type="slidenum">
              <a:rPr lang="nl-NL" smtClean="0"/>
              <a:pPr/>
              <a:t>‹nr.›</a:t>
            </a:fld>
            <a:r>
              <a:rPr lang="nl-NL" dirty="0"/>
              <a:t> Voettekst van presentatie</a:t>
            </a:r>
          </a:p>
        </p:txBody>
      </p:sp>
      <p:pic>
        <p:nvPicPr>
          <p:cNvPr id="5" name="Afbeelding 4" descr="TIAS_start3.jpg"/>
          <p:cNvPicPr>
            <a:picLocks noChangeAspect="1"/>
          </p:cNvPicPr>
          <p:nvPr userDrawn="1"/>
        </p:nvPicPr>
        <p:blipFill rotWithShape="1">
          <a:blip r:embed="rId2"/>
          <a:srcRect t="90836"/>
          <a:stretch/>
        </p:blipFill>
        <p:spPr>
          <a:xfrm>
            <a:off x="0" y="6290441"/>
            <a:ext cx="12311211" cy="634615"/>
          </a:xfrm>
          <a:prstGeom prst="rect">
            <a:avLst/>
          </a:prstGeom>
        </p:spPr>
      </p:pic>
      <p:pic>
        <p:nvPicPr>
          <p:cNvPr id="7" name="Afbeelding 6" descr="TIAS_start3.jpg"/>
          <p:cNvPicPr>
            <a:picLocks noChangeAspect="1"/>
          </p:cNvPicPr>
          <p:nvPr userDrawn="1"/>
        </p:nvPicPr>
        <p:blipFill rotWithShape="1">
          <a:blip r:embed="rId2"/>
          <a:srcRect l="76152" t="4780" r="3871" b="71543"/>
          <a:stretch/>
        </p:blipFill>
        <p:spPr>
          <a:xfrm>
            <a:off x="9375228" y="331077"/>
            <a:ext cx="2459421" cy="1639614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819807" y="2096814"/>
            <a:ext cx="10741572" cy="16238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10" name="Rechthoek 9"/>
          <p:cNvSpPr/>
          <p:nvPr userDrawn="1"/>
        </p:nvSpPr>
        <p:spPr>
          <a:xfrm>
            <a:off x="819807" y="3720662"/>
            <a:ext cx="7147035" cy="2081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/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1112724" y="4792718"/>
            <a:ext cx="6540179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 userDrawn="1"/>
        </p:nvSpPr>
        <p:spPr>
          <a:xfrm>
            <a:off x="1345600" y="3706399"/>
            <a:ext cx="6528752" cy="1058108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>
            <a:normAutofit/>
          </a:bodyPr>
          <a:lstStyle/>
          <a:p>
            <a:endParaRPr lang="nl-NL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1345600" y="4954259"/>
            <a:ext cx="6096000" cy="64633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nl-NL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1120117" y="2195157"/>
            <a:ext cx="10140951" cy="1427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1"/>
          </p:nvPr>
        </p:nvSpPr>
        <p:spPr>
          <a:xfrm>
            <a:off x="1119718" y="3830965"/>
            <a:ext cx="6534149" cy="882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/>
          </p:nvPr>
        </p:nvSpPr>
        <p:spPr>
          <a:xfrm>
            <a:off x="1119718" y="4808483"/>
            <a:ext cx="6534149" cy="882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1410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1625600" y="609600"/>
            <a:ext cx="9652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1625600" y="1905000"/>
            <a:ext cx="4724400" cy="1943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6553200" y="1905000"/>
            <a:ext cx="4724400" cy="1943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1625600" y="4000500"/>
            <a:ext cx="4724400" cy="1943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4000500"/>
            <a:ext cx="4724400" cy="1943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72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667" y="404813"/>
            <a:ext cx="8735484" cy="647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5080000" cy="4419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080000" cy="4419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439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5" y="2921002"/>
            <a:ext cx="54895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05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92881" lvl="0" indent="-192881" algn="l" defTabSz="257175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5" y="1376363"/>
            <a:ext cx="5489575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257175" rtl="0" eaLnBrk="1" fontAlgn="base" hangingPunct="1">
              <a:spcBef>
                <a:spcPct val="0"/>
              </a:spcBef>
              <a:spcAft>
                <a:spcPct val="0"/>
              </a:spcAft>
              <a:defRPr lang="en-US" sz="27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5" y="6023771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41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>
                <a:solidFill>
                  <a:srgbClr val="CC9933"/>
                </a:solidFill>
                <a:latin typeface="Arial"/>
              </a:rPr>
              <a:pPr/>
              <a:t>‹nr.›</a:t>
            </a:fld>
            <a:endParaRPr lang="nl-NL" dirty="0">
              <a:solidFill>
                <a:srgbClr val="CC9933"/>
              </a:solidFill>
              <a:latin typeface="Arial"/>
            </a:endParaRPr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>
              <a:solidFill>
                <a:srgbClr val="CC9933"/>
              </a:solidFill>
              <a:latin typeface="Arial"/>
            </a:endParaRPr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>
              <a:solidFill>
                <a:srgbClr val="CC9933"/>
              </a:solidFill>
              <a:latin typeface="Arial"/>
            </a:endParaRPr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5" y="-4762"/>
            <a:ext cx="11739556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200"/>
            </a:lvl4pPr>
            <a:lvl5pPr>
              <a:buClr>
                <a:schemeClr val="tx2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972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5" y="2921002"/>
            <a:ext cx="54895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05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92881" lvl="0" indent="-192881" algn="l" defTabSz="257175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5" y="1376365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257175" rtl="0" eaLnBrk="1" fontAlgn="base" hangingPunct="1">
              <a:spcBef>
                <a:spcPct val="0"/>
              </a:spcBef>
              <a:spcAft>
                <a:spcPct val="0"/>
              </a:spcAft>
              <a:defRPr lang="en-US" sz="27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5" y="6023771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91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6" y="1410513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257175" rtl="0" eaLnBrk="1" fontAlgn="base" hangingPunct="1">
              <a:spcBef>
                <a:spcPct val="0"/>
              </a:spcBef>
              <a:spcAft>
                <a:spcPct val="0"/>
              </a:spcAft>
              <a:defRPr lang="en-US" sz="24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373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5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>
                <a:solidFill>
                  <a:srgbClr val="CC9933"/>
                </a:solidFill>
                <a:latin typeface="Arial"/>
              </a:rPr>
              <a:pPr/>
              <a:t>‹nr.›</a:t>
            </a:fld>
            <a:endParaRPr lang="nl-NL">
              <a:solidFill>
                <a:srgbClr val="CC9933"/>
              </a:solidFill>
              <a:latin typeface="Arial"/>
            </a:endParaRPr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>
              <a:solidFill>
                <a:srgbClr val="CC9933"/>
              </a:solidFill>
              <a:latin typeface="Arial"/>
            </a:endParaRPr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>
              <a:solidFill>
                <a:srgbClr val="CC9933"/>
              </a:solidFill>
              <a:latin typeface="Arial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7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00513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5" y="-4762"/>
            <a:ext cx="11739556" cy="919161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>
                <a:solidFill>
                  <a:srgbClr val="CC9933"/>
                </a:solidFill>
                <a:latin typeface="Arial"/>
              </a:rPr>
              <a:pPr/>
              <a:t>‹nr.›</a:t>
            </a:fld>
            <a:endParaRPr lang="nl-NL">
              <a:solidFill>
                <a:srgbClr val="CC9933"/>
              </a:solidFill>
              <a:latin typeface="Arial"/>
            </a:endParaRP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>
              <a:solidFill>
                <a:srgbClr val="CC9933"/>
              </a:solidFill>
              <a:latin typeface="Arial"/>
            </a:endParaRPr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>
              <a:solidFill>
                <a:srgbClr val="CC9933"/>
              </a:solidFill>
              <a:latin typeface="Arial"/>
            </a:endParaRPr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1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200"/>
            </a:lvl4pPr>
            <a:lvl5pPr>
              <a:buClrTx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200"/>
            </a:lvl4pPr>
            <a:lvl5pPr>
              <a:buClrTx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40048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5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>
                <a:solidFill>
                  <a:srgbClr val="CC9933"/>
                </a:solidFill>
                <a:latin typeface="Arial"/>
              </a:rPr>
              <a:pPr/>
              <a:t>‹nr.›</a:t>
            </a:fld>
            <a:endParaRPr lang="nl-NL">
              <a:solidFill>
                <a:srgbClr val="CC9933"/>
              </a:solidFill>
              <a:latin typeface="Arial"/>
            </a:endParaRPr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>
              <a:solidFill>
                <a:srgbClr val="CC9933"/>
              </a:solidFill>
              <a:latin typeface="Arial"/>
            </a:endParaRPr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>
              <a:solidFill>
                <a:srgbClr val="CC9933"/>
              </a:solidFill>
              <a:latin typeface="Arial"/>
            </a:endParaRPr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1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200"/>
            </a:lvl4pPr>
            <a:lvl5pPr>
              <a:buClrTx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6"/>
            <a:ext cx="4919664" cy="364807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200"/>
            </a:lvl4pPr>
            <a:lvl5pPr>
              <a:buClrTx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6" y="1376363"/>
            <a:ext cx="4919663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220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5" y="-4762"/>
            <a:ext cx="11739556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>
                <a:solidFill>
                  <a:srgbClr val="CC9933"/>
                </a:solidFill>
                <a:latin typeface="Arial"/>
              </a:rPr>
              <a:pPr/>
              <a:t>‹nr.›</a:t>
            </a:fld>
            <a:endParaRPr lang="nl-NL">
              <a:solidFill>
                <a:srgbClr val="CC9933"/>
              </a:solidFill>
              <a:latin typeface="Arial"/>
            </a:endParaRPr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>
              <a:solidFill>
                <a:srgbClr val="CC9933"/>
              </a:solidFill>
              <a:latin typeface="Arial"/>
            </a:endParaRPr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>
              <a:solidFill>
                <a:srgbClr val="CC9933"/>
              </a:solidFill>
              <a:latin typeface="Arial"/>
            </a:endParaRP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4"/>
            <a:ext cx="4919664" cy="455177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200"/>
            </a:lvl4pPr>
            <a:lvl5pPr>
              <a:buClrTx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02812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600" y="223840"/>
            <a:ext cx="10972800" cy="7413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 dirty="0"/>
              <a:t>Standaard tekstpagina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231900"/>
            <a:ext cx="10972800" cy="4876800"/>
          </a:xfrm>
          <a:prstGeom prst="rect">
            <a:avLst/>
          </a:prstGeom>
        </p:spPr>
        <p:txBody>
          <a:bodyPr/>
          <a:lstStyle>
            <a:lvl1pPr>
              <a:buClr>
                <a:srgbClr val="B70618"/>
              </a:buClr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75733" y="64960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FC4D7DB-9743-BC46-9843-0860ECA51174}" type="slidenum">
              <a:rPr lang="nl-NL" smtClean="0"/>
              <a:pPr/>
              <a:t>‹nr.›</a:t>
            </a:fld>
            <a:r>
              <a:rPr lang="nl-NL" dirty="0"/>
              <a:t> Voettekst van presentatie</a:t>
            </a:r>
          </a:p>
        </p:txBody>
      </p:sp>
    </p:spTree>
    <p:extLst>
      <p:ext uri="{BB962C8B-B14F-4D97-AF65-F5344CB8AC3E}">
        <p14:creationId xmlns:p14="http://schemas.microsoft.com/office/powerpoint/2010/main" val="431411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5" y="-4762"/>
            <a:ext cx="11739556" cy="919161"/>
          </a:xfrm>
          <a:prstGeom prst="rect">
            <a:avLst/>
          </a:prstGeom>
        </p:spPr>
      </p:pic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>
                <a:solidFill>
                  <a:srgbClr val="CC9933"/>
                </a:solidFill>
                <a:latin typeface="Arial"/>
              </a:rPr>
              <a:pPr/>
              <a:t>‹nr.›</a:t>
            </a:fld>
            <a:endParaRPr lang="nl-NL">
              <a:solidFill>
                <a:srgbClr val="CC9933"/>
              </a:solidFill>
              <a:latin typeface="Arial"/>
            </a:endParaRP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>
              <a:solidFill>
                <a:srgbClr val="CC9933"/>
              </a:solidFill>
              <a:latin typeface="Arial"/>
            </a:endParaRPr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srgbClr val="CC993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5136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1562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8776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625600" y="1905000"/>
            <a:ext cx="4724400" cy="4038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200" y="1905000"/>
            <a:ext cx="4724400" cy="4038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683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609600" y="223200"/>
            <a:ext cx="10972800" cy="74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 dirty="0"/>
              <a:t>Beeld links, tekst rechts</a:t>
            </a:r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09600" y="1231200"/>
            <a:ext cx="5147733" cy="48521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/>
                <a:cs typeface="Arial"/>
              </a:defRPr>
            </a:lvl1pPr>
          </a:lstStyle>
          <a:p>
            <a:pPr lvl="0"/>
            <a:r>
              <a:rPr lang="nl-NL" dirty="0"/>
              <a:t>Foto/afbeelding</a:t>
            </a:r>
          </a:p>
        </p:txBody>
      </p:sp>
      <p:sp>
        <p:nvSpPr>
          <p:cNvPr id="17" name="Tijdelijke aanduiding voor inhoud 2"/>
          <p:cNvSpPr>
            <a:spLocks noGrp="1"/>
          </p:cNvSpPr>
          <p:nvPr>
            <p:ph idx="13"/>
          </p:nvPr>
        </p:nvSpPr>
        <p:spPr>
          <a:xfrm>
            <a:off x="6062133" y="1231200"/>
            <a:ext cx="5520267" cy="4852100"/>
          </a:xfrm>
          <a:prstGeom prst="rect">
            <a:avLst/>
          </a:prstGeom>
        </p:spPr>
        <p:txBody>
          <a:bodyPr/>
          <a:lstStyle>
            <a:lvl1pPr>
              <a:buClr>
                <a:srgbClr val="B70618"/>
              </a:buClr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75733" y="64960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19D30382-A45F-D04F-AAA6-2E3116827BED}" type="slidenum">
              <a:rPr lang="nl-NL" smtClean="0"/>
              <a:pPr/>
              <a:t>‹nr.›</a:t>
            </a:fld>
            <a:r>
              <a:rPr lang="nl-NL" dirty="0"/>
              <a:t> Voettekst van presentatie</a:t>
            </a:r>
          </a:p>
        </p:txBody>
      </p:sp>
    </p:spTree>
    <p:extLst>
      <p:ext uri="{BB962C8B-B14F-4D97-AF65-F5344CB8AC3E}">
        <p14:creationId xmlns:p14="http://schemas.microsoft.com/office/powerpoint/2010/main" val="236344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TIAS_citaat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311211" cy="6925056"/>
          </a:xfrm>
          <a:prstGeom prst="rect">
            <a:avLst/>
          </a:prstGeom>
        </p:spPr>
      </p:pic>
      <p:sp>
        <p:nvSpPr>
          <p:cNvPr id="5" name="Tijdelijke aanduiding voor titel 1"/>
          <p:cNvSpPr>
            <a:spLocks noGrp="1"/>
          </p:cNvSpPr>
          <p:nvPr>
            <p:ph type="title"/>
          </p:nvPr>
        </p:nvSpPr>
        <p:spPr>
          <a:xfrm>
            <a:off x="1744133" y="2057400"/>
            <a:ext cx="8720667" cy="1782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140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1228800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75733" y="64960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8160B24-20F1-E148-9D73-BCD7DFC3E5CD}" type="slidenum">
              <a:rPr lang="nl-NL" smtClean="0"/>
              <a:pPr/>
              <a:t>‹nr.›</a:t>
            </a:fld>
            <a:r>
              <a:rPr lang="nl-NL" dirty="0"/>
              <a:t> Voettekst van presentatie</a:t>
            </a:r>
          </a:p>
        </p:txBody>
      </p:sp>
    </p:spTree>
    <p:extLst>
      <p:ext uri="{BB962C8B-B14F-4D97-AF65-F5344CB8AC3E}">
        <p14:creationId xmlns:p14="http://schemas.microsoft.com/office/powerpoint/2010/main" val="79915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nl-NL"/>
              <a:t>‹nr.› Voettekst van presentatie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09600" y="6396568"/>
            <a:ext cx="2844800" cy="365125"/>
          </a:xfrm>
          <a:prstGeom prst="rect">
            <a:avLst/>
          </a:prstGeom>
        </p:spPr>
        <p:txBody>
          <a:bodyPr/>
          <a:lstStyle/>
          <a:p>
            <a:fld id="{14BD8DFE-6AE8-734E-B96D-0A1B88BD8020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Afbeelding 7" descr="TIAS eind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" y="0"/>
            <a:ext cx="12309287" cy="692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5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spect="1" noChangeArrowheads="1"/>
          </p:cNvSpPr>
          <p:nvPr>
            <p:ph type="dt" sz="half" idx="10"/>
          </p:nvPr>
        </p:nvSpPr>
        <p:spPr>
          <a:xfrm>
            <a:off x="8401051" y="6524626"/>
            <a:ext cx="1341967" cy="252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8"/>
          <p:cNvSpPr>
            <a:spLocks noGrp="1" noChangeAspect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‹nr.› Voettekst van presentatie</a:t>
            </a:r>
          </a:p>
        </p:txBody>
      </p:sp>
      <p:sp>
        <p:nvSpPr>
          <p:cNvPr id="4" name="Rectangle 9"/>
          <p:cNvSpPr>
            <a:spLocks noGrp="1" noChangeAspect="1" noChangeArrowheads="1"/>
          </p:cNvSpPr>
          <p:nvPr>
            <p:ph type="sldNum" sz="quarter" idx="12"/>
          </p:nvPr>
        </p:nvSpPr>
        <p:spPr>
          <a:xfrm>
            <a:off x="9840385" y="6516688"/>
            <a:ext cx="383116" cy="252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1D874-CF3E-B841-ACF9-195C4BD0B20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73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>
          <a:xfrm>
            <a:off x="11344276" y="6210982"/>
            <a:ext cx="385763" cy="365125"/>
          </a:xfrm>
          <a:prstGeom prst="rect">
            <a:avLst/>
          </a:prstGeom>
        </p:spPr>
        <p:txBody>
          <a:bodyPr/>
          <a:lstStyle/>
          <a:p>
            <a:pPr defTabSz="457200">
              <a:defRPr/>
            </a:pPr>
            <a:fld id="{CDFD8C83-81C1-4276-B7A6-9AAEA0DC8ADB}" type="slidenum">
              <a:rPr lang="nl-NL" smtClean="0">
                <a:solidFill>
                  <a:srgbClr val="CC9933"/>
                </a:solidFill>
              </a:rPr>
              <a:pPr defTabSz="457200">
                <a:defRPr/>
              </a:pPr>
              <a:t>‹nr.›</a:t>
            </a:fld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>
          <a:xfrm>
            <a:off x="8816975" y="6210983"/>
            <a:ext cx="2452688" cy="365125"/>
          </a:xfrm>
          <a:prstGeom prst="rect">
            <a:avLst/>
          </a:prstGeom>
        </p:spPr>
        <p:txBody>
          <a:bodyPr/>
          <a:lstStyle/>
          <a:p>
            <a:pPr defTabSz="457200">
              <a:defRPr/>
            </a:pPr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defTabSz="457200">
              <a:defRPr/>
            </a:pPr>
            <a:r>
              <a:rPr lang="nl-NL">
                <a:solidFill>
                  <a:srgbClr val="CC9933"/>
                </a:solidFill>
              </a:rPr>
              <a:t>‹nr.› Voettekst van presentatie</a:t>
            </a:r>
            <a:endParaRPr lang="nl-NL" dirty="0">
              <a:solidFill>
                <a:srgbClr val="CC9933"/>
              </a:solidFill>
            </a:endParaRPr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5" y="-4762"/>
            <a:ext cx="11739556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25" y="0"/>
            <a:ext cx="10345739" cy="864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5256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l-NL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white"/>
                </a:solidFill>
              </a:rPr>
              <a:t>‹nr.› Voettekst van presentatie</a:t>
            </a: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8B14566-7F3C-4447-A95F-EB1DDF499276}" type="slidenum">
              <a:rPr lang="nl-NL" smtClean="0">
                <a:solidFill>
                  <a:srgbClr val="000000"/>
                </a:solidFill>
                <a:latin typeface="Calibri"/>
              </a:rPr>
              <a:pPr/>
              <a:t>‹nr.›</a:t>
            </a:fld>
            <a:endParaRPr lang="nl-NL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937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7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TIAS_basis6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311211" cy="6925056"/>
          </a:xfrm>
          <a:prstGeom prst="rect">
            <a:avLst/>
          </a:prstGeom>
        </p:spPr>
      </p:pic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75733" y="64960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9E53912-61A2-CB49-B267-E9B231970EF0}" type="slidenum">
              <a:rPr lang="nl-NL" smtClean="0"/>
              <a:pPr/>
              <a:t>‹nr.›</a:t>
            </a:fld>
            <a:r>
              <a:rPr lang="nl-NL" dirty="0"/>
              <a:t> Voettekst van presentatie</a:t>
            </a:r>
          </a:p>
        </p:txBody>
      </p:sp>
    </p:spTree>
    <p:extLst>
      <p:ext uri="{BB962C8B-B14F-4D97-AF65-F5344CB8AC3E}">
        <p14:creationId xmlns:p14="http://schemas.microsoft.com/office/powerpoint/2010/main" val="111865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B70618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9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6" y="6210982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>
                <a:solidFill>
                  <a:srgbClr val="CC9933"/>
                </a:solidFill>
                <a:latin typeface="Arial"/>
              </a:rPr>
              <a:pPr/>
              <a:t>‹nr.›</a:t>
            </a:fld>
            <a:endParaRPr lang="nl-NL" dirty="0">
              <a:solidFill>
                <a:srgbClr val="CC9933"/>
              </a:solidFill>
              <a:latin typeface="Arial"/>
            </a:endParaRPr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3"/>
            <a:ext cx="2452688" cy="365125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endParaRPr lang="nl-NL" dirty="0">
              <a:solidFill>
                <a:srgbClr val="CC9933"/>
              </a:solidFill>
              <a:latin typeface="Arial"/>
            </a:endParaRP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4" y="6210983"/>
            <a:ext cx="2459037" cy="365125"/>
          </a:xfrm>
          <a:prstGeom prst="rect">
            <a:avLst/>
          </a:prstGeom>
          <a:blipFill rotWithShape="1">
            <a:blip r:embed="rId16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endParaRPr lang="nl-NL" dirty="0">
              <a:solidFill>
                <a:srgbClr val="CC9933"/>
              </a:solidFill>
              <a:latin typeface="Arial"/>
            </a:endParaRPr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6" y="1376363"/>
            <a:ext cx="10345737" cy="4552724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9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defTabSz="2571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257175" algn="l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514350" algn="l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771525" algn="l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028700" algn="l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192881" indent="-192881" algn="l" defTabSz="257175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417910" indent="-160735" algn="l" defTabSz="257175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5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642938" indent="-128588" algn="l" defTabSz="257175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35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900113" indent="-128588" algn="l" defTabSz="257175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2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157288" indent="-128588" algn="l" defTabSz="257175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2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6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hyperlink" Target="https://www.bol.com/nl/nl/p/nudge/9300000038507879/?bltgh=qoQzFuzKkG-YQcQMCNZNvA.2_6.7.ProductImage" TargetMode="External"/><Relationship Id="rId4" Type="http://schemas.openxmlformats.org/officeDocument/2006/relationships/hyperlink" Target="https://www.bol.com/nl/nl/p/bullshit-jobs/9200000097467825/?bltgh=q8pqfEBKmVoGvmeNQ2lMWA.2_18.19.ProductTitl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agementboek.nl/boek/9780883903162/diagnosing-organizational-culture-instrument-roger-harrison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1120117" y="2195157"/>
            <a:ext cx="10437750" cy="1427162"/>
          </a:xfrm>
        </p:spPr>
        <p:txBody>
          <a:bodyPr>
            <a:noAutofit/>
          </a:bodyPr>
          <a:lstStyle/>
          <a:p>
            <a:pPr algn="ctr"/>
            <a:r>
              <a:rPr lang="nl-NL" sz="4200" dirty="0">
                <a:solidFill>
                  <a:prstClr val="white"/>
                </a:solidFill>
                <a:latin typeface="Arial"/>
                <a:cs typeface="Arial"/>
              </a:rPr>
              <a:t>Verandering van Gedrag en Cultuur in Organisaties – </a:t>
            </a:r>
            <a:r>
              <a:rPr lang="nl-NL" sz="4400" b="1" dirty="0">
                <a:solidFill>
                  <a:srgbClr val="FFFF00"/>
                </a:solidFill>
                <a:latin typeface="Arial"/>
                <a:cs typeface="Arial"/>
              </a:rPr>
              <a:t>Literatuur aanbevelingen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1519135" y="4566558"/>
            <a:ext cx="4900612" cy="882650"/>
          </a:xfrm>
        </p:spPr>
        <p:txBody>
          <a:bodyPr>
            <a:normAutofit/>
          </a:bodyPr>
          <a:lstStyle/>
          <a:p>
            <a:r>
              <a:rPr lang="nl-NL" sz="2200" dirty="0">
                <a:solidFill>
                  <a:prstClr val="black"/>
                </a:solidFill>
                <a:latin typeface="Arial"/>
              </a:rPr>
              <a:t>Geert W.J. Heling PhD</a:t>
            </a:r>
          </a:p>
          <a:p>
            <a:r>
              <a:rPr lang="nl-NL" sz="2200" dirty="0">
                <a:solidFill>
                  <a:prstClr val="black"/>
                </a:solidFill>
                <a:latin typeface="Arial"/>
              </a:rPr>
              <a:t>12 juni 2024</a:t>
            </a:r>
          </a:p>
          <a:p>
            <a:endParaRPr lang="nl-NL" sz="22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BF0F5B1-CA51-6346-9778-AF22C8F9E0DE}"/>
              </a:ext>
            </a:extLst>
          </p:cNvPr>
          <p:cNvSpPr txBox="1"/>
          <p:nvPr/>
        </p:nvSpPr>
        <p:spPr>
          <a:xfrm>
            <a:off x="634133" y="3707984"/>
            <a:ext cx="6647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  <a:r>
              <a:rPr kumimoji="0" lang="nl-NL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Sijthoff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Collegereeks			</a:t>
            </a:r>
          </a:p>
        </p:txBody>
      </p:sp>
      <p:pic>
        <p:nvPicPr>
          <p:cNvPr id="8" name="Afbeelding 7" descr="Afbeelding met Lettertype, Graphics, logo, tekst&#10;&#10;Automatisch gegenereerde beschrijving">
            <a:extLst>
              <a:ext uri="{FF2B5EF4-FFF2-40B4-BE49-F238E27FC236}">
                <a16:creationId xmlns:a16="http://schemas.microsoft.com/office/drawing/2014/main" id="{35F7CBD1-3BC9-A090-C48A-767D42422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888" y="3719559"/>
            <a:ext cx="3825979" cy="20793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366713" y="378619"/>
            <a:ext cx="10972800" cy="74136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alibri" charset="0"/>
              </a:rPr>
              <a:t>Nicholas 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Nassim </a:t>
            </a:r>
            <a:r>
              <a:rPr lang="en-US" dirty="0" err="1">
                <a:latin typeface="Calibri" charset="0"/>
              </a:rPr>
              <a:t>Taleb</a:t>
            </a:r>
            <a:endParaRPr lang="en-US" dirty="0">
              <a:latin typeface="Calibri" charset="0"/>
            </a:endParaRP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nl-NL" sz="1600">
              <a:latin typeface="Calibri" charset="0"/>
            </a:endParaRPr>
          </a:p>
        </p:txBody>
      </p:sp>
      <p:pic>
        <p:nvPicPr>
          <p:cNvPr id="72707" name="Afbeelding 3" descr="Schermafbeelding 2014-06-15 om 23.56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67" y="44452"/>
            <a:ext cx="982503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 descr="Schermafbeelding 2018-09-02 om 23.46.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664" y="4124323"/>
            <a:ext cx="1795738" cy="2811051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62D2CD9E-77ED-0EEF-4AB1-C4DC3C07CB3A}"/>
              </a:ext>
            </a:extLst>
          </p:cNvPr>
          <p:cNvSpPr/>
          <p:nvPr/>
        </p:nvSpPr>
        <p:spPr>
          <a:xfrm>
            <a:off x="7575344" y="3459580"/>
            <a:ext cx="3086100" cy="3455572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707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nl-NL" sz="1600">
              <a:latin typeface="Calibri" charset="0"/>
            </a:endParaRPr>
          </a:p>
        </p:txBody>
      </p:sp>
      <p:pic>
        <p:nvPicPr>
          <p:cNvPr id="73731" name="Afbeelding 4" descr="Schermafbeelding 2014-06-15 om 23.49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23" y="495177"/>
            <a:ext cx="6167683" cy="45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66022" y="5219853"/>
            <a:ext cx="9834315" cy="7413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B70618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en-US" sz="1400" dirty="0">
                <a:solidFill>
                  <a:schemeClr val="tx1"/>
                </a:solidFill>
                <a:ea typeface="ＭＳ Ｐゴシック" pitchFamily="-102" charset="-128"/>
                <a:cs typeface="ＭＳ Ｐゴシック" pitchFamily="-102" charset="-128"/>
              </a:rPr>
              <a:t>https://</a:t>
            </a:r>
            <a:r>
              <a:rPr lang="en-US" sz="1400" dirty="0" err="1">
                <a:solidFill>
                  <a:schemeClr val="tx1"/>
                </a:solidFill>
                <a:ea typeface="ＭＳ Ｐゴシック" pitchFamily="-102" charset="-128"/>
                <a:cs typeface="ＭＳ Ｐゴシック" pitchFamily="-102" charset="-128"/>
              </a:rPr>
              <a:t>www.bol.com</a:t>
            </a:r>
            <a:r>
              <a:rPr lang="en-US" sz="1400" dirty="0">
                <a:solidFill>
                  <a:schemeClr val="tx1"/>
                </a:solidFill>
                <a:ea typeface="ＭＳ Ｐゴシック" pitchFamily="-102" charset="-128"/>
                <a:cs typeface="ＭＳ Ｐゴシック" pitchFamily="-102" charset="-128"/>
              </a:rPr>
              <a:t>/</a:t>
            </a:r>
            <a:r>
              <a:rPr lang="en-US" sz="1400" dirty="0" err="1">
                <a:solidFill>
                  <a:schemeClr val="tx1"/>
                </a:solidFill>
                <a:ea typeface="ＭＳ Ｐゴシック" pitchFamily="-102" charset="-128"/>
                <a:cs typeface="ＭＳ Ｐゴシック" pitchFamily="-102" charset="-128"/>
              </a:rPr>
              <a:t>nl</a:t>
            </a:r>
            <a:r>
              <a:rPr lang="en-US" sz="1400" dirty="0">
                <a:solidFill>
                  <a:schemeClr val="tx1"/>
                </a:solidFill>
                <a:ea typeface="ＭＳ Ｐゴシック" pitchFamily="-102" charset="-128"/>
                <a:cs typeface="ＭＳ Ｐゴシック" pitchFamily="-102" charset="-128"/>
              </a:rPr>
              <a:t>/</a:t>
            </a:r>
            <a:r>
              <a:rPr lang="en-US" sz="1400" dirty="0" err="1">
                <a:solidFill>
                  <a:schemeClr val="tx1"/>
                </a:solidFill>
                <a:ea typeface="ＭＳ Ｐゴシック" pitchFamily="-102" charset="-128"/>
                <a:cs typeface="ＭＳ Ｐゴシック" pitchFamily="-102" charset="-128"/>
              </a:rPr>
              <a:t>nl</a:t>
            </a:r>
            <a:r>
              <a:rPr lang="en-US" sz="1400" dirty="0">
                <a:solidFill>
                  <a:schemeClr val="tx1"/>
                </a:solidFill>
                <a:ea typeface="ＭＳ Ｐゴシック" pitchFamily="-102" charset="-128"/>
                <a:cs typeface="ＭＳ Ｐゴシック" pitchFamily="-102" charset="-128"/>
              </a:rPr>
              <a:t>/p/antifragile/9200000020876395/?</a:t>
            </a:r>
            <a:r>
              <a:rPr lang="en-US" sz="1400" dirty="0" err="1">
                <a:solidFill>
                  <a:schemeClr val="tx1"/>
                </a:solidFill>
                <a:ea typeface="ＭＳ Ｐゴシック" pitchFamily="-102" charset="-128"/>
                <a:cs typeface="ＭＳ Ｐゴシック" pitchFamily="-102" charset="-128"/>
              </a:rPr>
              <a:t>bltgh</a:t>
            </a:r>
            <a:r>
              <a:rPr lang="en-US" sz="1400" dirty="0">
                <a:solidFill>
                  <a:schemeClr val="tx1"/>
                </a:solidFill>
                <a:ea typeface="ＭＳ Ｐゴシック" pitchFamily="-102" charset="-128"/>
                <a:cs typeface="ＭＳ Ｐゴシック" pitchFamily="-102" charset="-128"/>
              </a:rPr>
              <a:t>=hyN7N-0dAd8gi07tOLBI7g.2_15.16.ProductImage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9F2C1A5-2B7C-3EC3-68B6-63C4B656B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126" y="517601"/>
            <a:ext cx="2427073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0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CE9D8A3-A1F0-334A-99E1-DBB7BA0EB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080E3FFE-5B13-1A4D-90C4-29E996C4E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06" y="1329732"/>
            <a:ext cx="5119001" cy="281149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50D10F9-3E6E-D44D-958C-70ABE88F8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102" y="4155480"/>
            <a:ext cx="2803223" cy="902961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8365D5DA-2D07-274A-A116-4FD3A5771507}"/>
              </a:ext>
            </a:extLst>
          </p:cNvPr>
          <p:cNvSpPr/>
          <p:nvPr/>
        </p:nvSpPr>
        <p:spPr>
          <a:xfrm>
            <a:off x="9392654" y="5859380"/>
            <a:ext cx="336884" cy="264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NL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el 2">
            <a:extLst>
              <a:ext uri="{FF2B5EF4-FFF2-40B4-BE49-F238E27FC236}">
                <a16:creationId xmlns:a16="http://schemas.microsoft.com/office/drawing/2014/main" id="{BC3BCAE7-A1DD-01F6-AABF-EEB967E02DC3}"/>
              </a:ext>
            </a:extLst>
          </p:cNvPr>
          <p:cNvSpPr txBox="1">
            <a:spLocks/>
          </p:cNvSpPr>
          <p:nvPr/>
        </p:nvSpPr>
        <p:spPr bwMode="auto">
          <a:xfrm>
            <a:off x="699106" y="465732"/>
            <a:ext cx="10609561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>
            <a:lvl1pPr algn="l" defTabSz="2571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algn="l" defTabSz="257175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2pPr>
            <a:lvl3pPr algn="l" defTabSz="257175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3pPr>
            <a:lvl4pPr algn="l" defTabSz="257175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4pPr>
            <a:lvl5pPr algn="l" defTabSz="257175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5pPr>
            <a:lvl6pPr marL="257175" algn="l" defTabSz="257175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6pPr>
            <a:lvl7pPr marL="514350" algn="l" defTabSz="257175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7pPr>
            <a:lvl8pPr marL="771525" algn="l" defTabSz="257175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8pPr>
            <a:lvl9pPr marL="1028700" algn="l" defTabSz="257175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9pPr>
          </a:lstStyle>
          <a:p>
            <a:r>
              <a:rPr lang="nl-NL" sz="1600" dirty="0">
                <a:solidFill>
                  <a:schemeClr val="tx1"/>
                </a:solidFill>
                <a:hlinkClick r:id="rId4"/>
              </a:rPr>
              <a:t>https://www.bol.com/nl/nl/p/bullshit-jobs/9200000097467825/?bltgh=q8pqfEBKmVoGvmeNQ2lMWA.2_18.19.ProductTitle</a:t>
            </a:r>
            <a:endParaRPr lang="nl-NL" sz="1600" dirty="0">
              <a:solidFill>
                <a:schemeClr val="tx1"/>
              </a:solidFill>
            </a:endParaRPr>
          </a:p>
          <a:p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4931F89-E3BB-72FC-FD6F-B570D003AC90}"/>
              </a:ext>
            </a:extLst>
          </p:cNvPr>
          <p:cNvSpPr txBox="1"/>
          <p:nvPr/>
        </p:nvSpPr>
        <p:spPr>
          <a:xfrm>
            <a:off x="5545015" y="544166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5"/>
              </a:rPr>
              <a:t>https://www.bol.com/nl/nl/p/nudge/9300000038507879/?bltgh=qoQzFuzKkG-YQcQMCNZNvA.2_6.7.ProductImage</a:t>
            </a:r>
            <a:endParaRPr lang="nl-NL" dirty="0"/>
          </a:p>
          <a:p>
            <a:endParaRPr lang="nl-NL" dirty="0"/>
          </a:p>
        </p:txBody>
      </p:sp>
      <p:pic>
        <p:nvPicPr>
          <p:cNvPr id="11" name="Afbeelding 10" descr="Afbeelding met tekst, olifant, zoogdier&#10;&#10;Automatisch gegenereerde beschrijving">
            <a:extLst>
              <a:ext uri="{FF2B5EF4-FFF2-40B4-BE49-F238E27FC236}">
                <a16:creationId xmlns:a16="http://schemas.microsoft.com/office/drawing/2014/main" id="{CF287240-BD0F-35EC-817A-6C3C237937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1845" y="1281716"/>
            <a:ext cx="2615385" cy="396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2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CE9D8A3-A1F0-334A-99E1-DBB7BA0E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757" y="5788780"/>
            <a:ext cx="10609561" cy="864000"/>
          </a:xfrm>
        </p:spPr>
        <p:txBody>
          <a:bodyPr/>
          <a:lstStyle/>
          <a:p>
            <a:r>
              <a:rPr lang="nl-NL" sz="1600" dirty="0" err="1">
                <a:solidFill>
                  <a:schemeClr val="tx1"/>
                </a:solidFill>
              </a:rPr>
              <a:t>https</a:t>
            </a:r>
            <a:r>
              <a:rPr lang="nl-NL" sz="1600" dirty="0">
                <a:solidFill>
                  <a:schemeClr val="tx1"/>
                </a:solidFill>
              </a:rPr>
              <a:t>://</a:t>
            </a:r>
            <a:r>
              <a:rPr lang="nl-NL" sz="1600" dirty="0" err="1">
                <a:solidFill>
                  <a:schemeClr val="tx1"/>
                </a:solidFill>
              </a:rPr>
              <a:t>www.bol.com</a:t>
            </a:r>
            <a:r>
              <a:rPr lang="nl-NL" sz="1600" dirty="0">
                <a:solidFill>
                  <a:schemeClr val="tx1"/>
                </a:solidFill>
              </a:rPr>
              <a:t>/nl/nl/p/de-kunst-van-het-</a:t>
            </a:r>
            <a:r>
              <a:rPr lang="nl-NL" sz="1600" dirty="0" err="1">
                <a:solidFill>
                  <a:schemeClr val="tx1"/>
                </a:solidFill>
              </a:rPr>
              <a:t>intervenieren</a:t>
            </a:r>
            <a:r>
              <a:rPr lang="nl-NL" sz="1600" dirty="0">
                <a:solidFill>
                  <a:schemeClr val="tx1"/>
                </a:solidFill>
              </a:rPr>
              <a:t>/9300000003595947/</a:t>
            </a:r>
            <a:br>
              <a:rPr lang="nl-NL" sz="1600" dirty="0">
                <a:solidFill>
                  <a:schemeClr val="tx1"/>
                </a:solidFill>
              </a:rPr>
            </a:b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365D5DA-2D07-274A-A116-4FD3A5771507}"/>
              </a:ext>
            </a:extLst>
          </p:cNvPr>
          <p:cNvSpPr/>
          <p:nvPr/>
        </p:nvSpPr>
        <p:spPr>
          <a:xfrm>
            <a:off x="9392654" y="5859380"/>
            <a:ext cx="336884" cy="264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Afbeelding 3" descr="Afbeelding met tekst, poster, grafische vormgeving, Graphics&#10;&#10;Automatisch gegenereerde beschrijving">
            <a:extLst>
              <a:ext uri="{FF2B5EF4-FFF2-40B4-BE49-F238E27FC236}">
                <a16:creationId xmlns:a16="http://schemas.microsoft.com/office/drawing/2014/main" id="{5A32BD61-5B20-CA2D-C309-9A80A61E1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414" y="2118056"/>
            <a:ext cx="2478818" cy="3582593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07A39C92-0A31-50C5-7F17-06B21FB6BBEE}"/>
              </a:ext>
            </a:extLst>
          </p:cNvPr>
          <p:cNvSpPr txBox="1">
            <a:spLocks/>
          </p:cNvSpPr>
          <p:nvPr/>
        </p:nvSpPr>
        <p:spPr bwMode="auto">
          <a:xfrm>
            <a:off x="1328174" y="733925"/>
            <a:ext cx="10609561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>
            <a:lvl1pPr algn="l" defTabSz="2571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algn="l" defTabSz="257175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2pPr>
            <a:lvl3pPr algn="l" defTabSz="257175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3pPr>
            <a:lvl4pPr algn="l" defTabSz="257175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4pPr>
            <a:lvl5pPr algn="l" defTabSz="257175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5pPr>
            <a:lvl6pPr marL="257175" algn="l" defTabSz="257175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6pPr>
            <a:lvl7pPr marL="514350" algn="l" defTabSz="257175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7pPr>
            <a:lvl8pPr marL="771525" algn="l" defTabSz="257175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8pPr>
            <a:lvl9pPr marL="1028700" algn="l" defTabSz="257175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9pPr>
          </a:lstStyle>
          <a:p>
            <a:r>
              <a:rPr lang="nl-NL" sz="1600" dirty="0">
                <a:solidFill>
                  <a:schemeClr val="tx1"/>
                </a:solidFill>
                <a:hlinkClick r:id="rId3"/>
              </a:rPr>
              <a:t>https://www.managementboek.nl/boek/9780883903162/diagnosing-organizational-culture-instrument-roger-harrison</a:t>
            </a:r>
            <a:br>
              <a:rPr lang="nl-NL" sz="1600" dirty="0">
                <a:solidFill>
                  <a:schemeClr val="tx1"/>
                </a:solidFill>
              </a:rPr>
            </a:br>
            <a:endParaRPr lang="nl-NL" sz="1600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tekst, schermopname, Lettertype, grafische vormgeving&#10;&#10;Automatisch gegenereerde beschrijving">
            <a:extLst>
              <a:ext uri="{FF2B5EF4-FFF2-40B4-BE49-F238E27FC236}">
                <a16:creationId xmlns:a16="http://schemas.microsoft.com/office/drawing/2014/main" id="{83ACCC2A-1F0B-C1AA-42AE-059551580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281" y="1468053"/>
            <a:ext cx="2774202" cy="373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18902"/>
      </p:ext>
    </p:extLst>
  </p:cSld>
  <p:clrMapOvr>
    <a:masterClrMapping/>
  </p:clrMapOvr>
</p:sld>
</file>

<file path=ppt/theme/theme1.xml><?xml version="1.0" encoding="utf-8"?>
<a:theme xmlns:a="http://schemas.openxmlformats.org/drawingml/2006/main" name="TIAS Powerpoint Template 2">
  <a:themeElements>
    <a:clrScheme name="TIAS kleuren">
      <a:dk1>
        <a:srgbClr val="000000"/>
      </a:dk1>
      <a:lt1>
        <a:sysClr val="window" lastClr="FFFFFF"/>
      </a:lt1>
      <a:dk2>
        <a:srgbClr val="B70E0B"/>
      </a:dk2>
      <a:lt2>
        <a:srgbClr val="55C0D0"/>
      </a:lt2>
      <a:accent1>
        <a:srgbClr val="B70E0B"/>
      </a:accent1>
      <a:accent2>
        <a:srgbClr val="55C0D0"/>
      </a:accent2>
      <a:accent3>
        <a:srgbClr val="1F6772"/>
      </a:accent3>
      <a:accent4>
        <a:srgbClr val="99D9E2"/>
      </a:accent4>
      <a:accent5>
        <a:srgbClr val="F44F4C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IAS Powerpoint Template v2" id="{B414D2FA-2412-4192-9D6E-C2E364090AE7}" vid="{6432CDE2-17C5-4189-9683-BD942AC40E11}"/>
    </a:ext>
  </a:extLst>
</a:theme>
</file>

<file path=ppt/theme/theme2.xml><?xml version="1.0" encoding="utf-8"?>
<a:theme xmlns:a="http://schemas.openxmlformats.org/drawingml/2006/main" name="1__TilburgUniversity Blue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A28840AE-8054-41A4-B4BA-43D2766DF1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139</Words>
  <Application>Microsoft Macintosh PowerPoint</Application>
  <PresentationFormat>Breedbeeld</PresentationFormat>
  <Paragraphs>68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12" baseType="lpstr">
      <vt:lpstr>ＭＳ Ｐゴシック</vt:lpstr>
      <vt:lpstr>Arial</vt:lpstr>
      <vt:lpstr>Calibri</vt:lpstr>
      <vt:lpstr>Lucida Grande</vt:lpstr>
      <vt:lpstr>ScalaSans</vt:lpstr>
      <vt:lpstr>TIAS Powerpoint Template 2</vt:lpstr>
      <vt:lpstr>1__TilburgUniversity Blue</vt:lpstr>
      <vt:lpstr>PowerPoint-presentatie</vt:lpstr>
      <vt:lpstr>Nicholas  Nassim Taleb</vt:lpstr>
      <vt:lpstr>PowerPoint-presentatie</vt:lpstr>
      <vt:lpstr>PowerPoint-presentatie</vt:lpstr>
      <vt:lpstr>https://www.bol.com/nl/nl/p/de-kunst-van-het-intervenieren/9300000003595947/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Geert Heling</dc:creator>
  <cp:lastModifiedBy>Geert Heling</cp:lastModifiedBy>
  <cp:revision>3</cp:revision>
  <dcterms:created xsi:type="dcterms:W3CDTF">2024-06-12T18:11:57Z</dcterms:created>
  <dcterms:modified xsi:type="dcterms:W3CDTF">2024-06-16T22:23:47Z</dcterms:modified>
</cp:coreProperties>
</file>